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6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54" d="100"/>
          <a:sy n="54" d="100"/>
        </p:scale>
        <p:origin x="-105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51" y="40944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7606" y="260282"/>
            <a:ext cx="7656394" cy="34778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i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Benguiat Cyr-Bold" panose="020B05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Влияние басен И.А. Крылова </a:t>
            </a:r>
          </a:p>
          <a:p>
            <a:pPr algn="ctr"/>
            <a:r>
              <a:rPr lang="ru-RU" sz="4400" i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Benguiat Cyr-Bold" panose="020B05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формирование духовно-нравственных ценностей учащихся на уроках литературы в 5 классе</a:t>
            </a:r>
            <a:endParaRPr lang="ru-RU" sz="4400" i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GBenguiat Cyr-Bold" panose="020B0500000000000000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3826" y="5556297"/>
            <a:ext cx="485017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  </a:t>
            </a:r>
            <a:r>
              <a:rPr lang="ru-RU" sz="2200" b="1" i="1" dirty="0" err="1" smtClean="0">
                <a:solidFill>
                  <a:schemeClr val="bg1"/>
                </a:solidFill>
              </a:rPr>
              <a:t>Игнатовская</a:t>
            </a:r>
            <a:r>
              <a:rPr lang="ru-RU" sz="2200" b="1" i="1" dirty="0" smtClean="0">
                <a:solidFill>
                  <a:schemeClr val="bg1"/>
                </a:solidFill>
              </a:rPr>
              <a:t> Наталья Геннадьевна,</a:t>
            </a:r>
          </a:p>
          <a:p>
            <a:r>
              <a:rPr lang="ru-RU" sz="2400" b="1" i="1" dirty="0" smtClean="0">
                <a:solidFill>
                  <a:schemeClr val="bg1"/>
                </a:solidFill>
              </a:rPr>
              <a:t>   МБОУ «СОШ № 28» г. Магадана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0376" y="673554"/>
            <a:ext cx="8488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Посвящение в пятиклассники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4149" y="1492491"/>
            <a:ext cx="791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45910" y="3504167"/>
            <a:ext cx="805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710" y="1401090"/>
            <a:ext cx="863423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      </a:t>
            </a:r>
            <a:r>
              <a:rPr lang="ru-RU" sz="3200" b="1" dirty="0" smtClean="0">
                <a:solidFill>
                  <a:srgbClr val="002060"/>
                </a:solidFill>
              </a:rPr>
              <a:t>Инсценировка басни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                                     «Стрекоза и муравей»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Ты всё пела? Это дело: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Так поди же, попляши!</a:t>
            </a:r>
          </a:p>
          <a:p>
            <a:endParaRPr lang="ru-RU" sz="3200" dirty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C00000"/>
                </a:solidFill>
              </a:rPr>
              <a:t>       </a:t>
            </a:r>
            <a:r>
              <a:rPr lang="ru-RU" sz="3200" i="1" dirty="0" smtClean="0">
                <a:solidFill>
                  <a:srgbClr val="C00000"/>
                </a:solidFill>
              </a:rPr>
              <a:t>Любишь кататься, 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      Люби и саночки возить.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Готовь сани летом,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Телегу – зимой.</a:t>
            </a:r>
            <a:endParaRPr lang="ru-RU" sz="3200" i="1" dirty="0">
              <a:solidFill>
                <a:srgbClr val="C00000"/>
              </a:solidFill>
            </a:endParaRPr>
          </a:p>
          <a:p>
            <a:endParaRPr lang="ru-RU" sz="2800" dirty="0"/>
          </a:p>
        </p:txBody>
      </p:sp>
      <p:pic>
        <p:nvPicPr>
          <p:cNvPr id="9" name="Рисунок 8" descr="C:\Users\qwerty\Desktop\Новое\IMAG2073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1" t="25876" r="18385"/>
          <a:stretch/>
        </p:blipFill>
        <p:spPr bwMode="auto">
          <a:xfrm>
            <a:off x="5327765" y="3647614"/>
            <a:ext cx="3438525" cy="2482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qwerty\Desktop\Новое\IMAG2074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97" t="39243" r="56527"/>
          <a:stretch/>
        </p:blipFill>
        <p:spPr bwMode="auto">
          <a:xfrm>
            <a:off x="486159" y="1492491"/>
            <a:ext cx="1328993" cy="21551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701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8" name="Рисунок 7" descr="http://homemus.ru/uploads/thumbs/4/4/d/44d61772b2adb808bdb4a431ea24767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6" b="9167"/>
          <a:stretch/>
        </p:blipFill>
        <p:spPr bwMode="auto">
          <a:xfrm>
            <a:off x="1095233" y="955343"/>
            <a:ext cx="6953533" cy="47460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482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5146" y="1580512"/>
            <a:ext cx="44893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i="1" dirty="0" smtClean="0">
                <a:cs typeface="Times New Roman" panose="02020603050405020304" pitchFamily="18" charset="0"/>
              </a:rPr>
              <a:t>На чужих ошибках баснописец предлагает нам учиться, чтобы стать лучше.</a:t>
            </a:r>
            <a:endParaRPr lang="ru-RU" sz="2800" b="1" i="1" dirty="0">
              <a:cs typeface="Times New Roman" panose="02020603050405020304" pitchFamily="18" charset="0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501" y="1157430"/>
            <a:ext cx="3423557" cy="4163297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2842"/>
          <a:stretch/>
        </p:blipFill>
        <p:spPr>
          <a:xfrm>
            <a:off x="5404510" y="1359048"/>
            <a:ext cx="3053538" cy="376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27296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2388" y="846160"/>
            <a:ext cx="7574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Задача системы воспитания </a:t>
            </a:r>
          </a:p>
          <a:p>
            <a:r>
              <a:rPr lang="ru-RU" sz="3600" b="1" dirty="0" smtClean="0"/>
              <a:t>в образовательном учреждении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86854" y="2359363"/>
            <a:ext cx="81067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Развитие личности на основе духовно-нравственных ценностей и принятых в обществе правил и норм поведения в интересах как самого человека, его семьи, так и общества, государства.</a:t>
            </a:r>
          </a:p>
          <a:p>
            <a:endParaRPr lang="ru-RU" sz="3200" dirty="0"/>
          </a:p>
          <a:p>
            <a:r>
              <a:rPr lang="ru-RU" sz="3200" dirty="0" smtClean="0"/>
              <a:t>   </a:t>
            </a:r>
            <a:r>
              <a:rPr lang="ru-RU" sz="3200" b="1" i="1" dirty="0" smtClean="0"/>
              <a:t>Закон «Об образовании в РФ» № 273-ФЗ</a:t>
            </a:r>
          </a:p>
          <a:p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2388" y="846160"/>
            <a:ext cx="757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Задача системы воспитания в ОУ</a:t>
            </a:r>
            <a:endParaRPr lang="ru-RU" sz="3600" b="1" dirty="0"/>
          </a:p>
        </p:txBody>
      </p:sp>
      <p:pic>
        <p:nvPicPr>
          <p:cNvPr id="6" name="Рисунок 5" descr="top_img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t="1910" r="8443" b="-1910"/>
          <a:stretch/>
        </p:blipFill>
        <p:spPr bwMode="auto">
          <a:xfrm>
            <a:off x="409432" y="701882"/>
            <a:ext cx="831148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0377" y="3014622"/>
            <a:ext cx="822959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      «Нет нужды говорить о великой важности басен Крылова для воспитания детей, дети бессознательно … напитываются из них русским духом, овладевают русским языком и обогащаются прекрасными впечатлениями почти единственной доступной для них поэзии.» </a:t>
            </a:r>
          </a:p>
          <a:p>
            <a:r>
              <a:rPr lang="ru-RU" sz="2800" b="1" dirty="0" smtClean="0"/>
              <a:t>                                                            В.Г</a:t>
            </a:r>
            <a:r>
              <a:rPr lang="ru-RU" sz="2800" b="1" dirty="0"/>
              <a:t>. Белинский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02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4967" y="507039"/>
            <a:ext cx="7574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Урок 1. Мораль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199" y="1134254"/>
            <a:ext cx="8065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«Мораль - это нравоучение… правила для воли, совести человека.»</a:t>
            </a:r>
          </a:p>
          <a:p>
            <a:r>
              <a:rPr lang="ru-RU" sz="3000" b="1" dirty="0" smtClean="0"/>
              <a:t>                                             В.И. Даль</a:t>
            </a:r>
            <a:endParaRPr lang="ru-RU" sz="3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2137" y="2618827"/>
            <a:ext cx="82159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Басня «Лебедь, рак и щука»</a:t>
            </a:r>
          </a:p>
          <a:p>
            <a:r>
              <a:rPr lang="ru-RU" sz="3200" i="1" dirty="0" smtClean="0"/>
              <a:t>Когда в друзьях согласья нет,</a:t>
            </a:r>
          </a:p>
          <a:p>
            <a:r>
              <a:rPr lang="ru-RU" sz="3200" i="1" dirty="0" smtClean="0"/>
              <a:t>На лад их дело не пойдёт,</a:t>
            </a:r>
          </a:p>
          <a:p>
            <a:r>
              <a:rPr lang="ru-RU" sz="3200" i="1" dirty="0" smtClean="0"/>
              <a:t>И выйдет из него не дело, только мука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dirty="0" smtClean="0">
                <a:solidFill>
                  <a:srgbClr val="002060"/>
                </a:solidFill>
              </a:rPr>
              <a:t>Ни одно дело не сдвинуть с места, пока не будет единства.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08547-ad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2257" y="1654137"/>
            <a:ext cx="1846350" cy="2510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189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1194" y="664806"/>
            <a:ext cx="7574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Мораль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1194" y="1492491"/>
            <a:ext cx="81886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Басня </a:t>
            </a:r>
            <a:r>
              <a:rPr lang="ru-RU" sz="3200" b="1" dirty="0" smtClean="0">
                <a:solidFill>
                  <a:srgbClr val="002060"/>
                </a:solidFill>
              </a:rPr>
              <a:t>«Зеркало и обезьяна»</a:t>
            </a:r>
            <a:endParaRPr lang="ru-RU" sz="3200" b="1" dirty="0">
              <a:solidFill>
                <a:srgbClr val="002060"/>
              </a:solidFill>
            </a:endParaRPr>
          </a:p>
          <a:p>
            <a:endParaRPr lang="ru-RU" sz="3200" dirty="0"/>
          </a:p>
          <a:p>
            <a:r>
              <a:rPr lang="ru-RU" sz="3200" i="1" dirty="0" smtClean="0"/>
              <a:t>Таких примеров много в мире:</a:t>
            </a:r>
          </a:p>
          <a:p>
            <a:r>
              <a:rPr lang="ru-RU" sz="3200" i="1" dirty="0" smtClean="0"/>
              <a:t>Не любит узнавать никто себя в сатире.</a:t>
            </a:r>
            <a:endParaRPr lang="ru-RU" sz="3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1194" y="4016033"/>
            <a:ext cx="8052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Нечего на зеркало пенять, коли рожа крива.</a:t>
            </a: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В чужом глазу сучок видим, в своём бревна не замечаем.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http://audioknigi-onlajn.ru/uploads/thumbs/7/c/4/7c422c7f85ec78d734707d750651250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t="13041" r="2020" b="12338"/>
          <a:stretch/>
        </p:blipFill>
        <p:spPr bwMode="auto">
          <a:xfrm>
            <a:off x="5578076" y="647224"/>
            <a:ext cx="3162300" cy="1838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519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3551" y="610274"/>
            <a:ext cx="7574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Мораль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3551" y="1415421"/>
            <a:ext cx="7915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Басня </a:t>
            </a:r>
            <a:r>
              <a:rPr lang="ru-RU" sz="3200" b="1" dirty="0" smtClean="0">
                <a:solidFill>
                  <a:srgbClr val="002060"/>
                </a:solidFill>
              </a:rPr>
              <a:t>«Квартет»</a:t>
            </a:r>
            <a:endParaRPr lang="ru-RU" sz="3200" b="1" dirty="0">
              <a:solidFill>
                <a:srgbClr val="002060"/>
              </a:solidFill>
            </a:endParaRPr>
          </a:p>
          <a:p>
            <a:endParaRPr lang="ru-RU" sz="3200" dirty="0"/>
          </a:p>
          <a:p>
            <a:r>
              <a:rPr lang="ru-RU" sz="3200" i="1" dirty="0" smtClean="0"/>
              <a:t>А вы, друзья, как ни садитесь,</a:t>
            </a:r>
          </a:p>
          <a:p>
            <a:r>
              <a:rPr lang="ru-RU" sz="3200" i="1" dirty="0" smtClean="0"/>
              <a:t>Все в музыканты не годитесь.</a:t>
            </a:r>
            <a:endParaRPr lang="ru-RU" sz="3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43551" y="3498308"/>
            <a:ext cx="80521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000" dirty="0" smtClean="0"/>
          </a:p>
          <a:p>
            <a:r>
              <a:rPr lang="ru-RU" sz="3000" dirty="0" smtClean="0"/>
              <a:t>За один день нельзя стать специалистом, нужно прилагать усилия, чтобы чему-то научиться.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Не место красит человека, а человек место.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Терпение и труд всё перетрут.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245" t="26818" r="40035" b="25047"/>
          <a:stretch/>
        </p:blipFill>
        <p:spPr>
          <a:xfrm>
            <a:off x="6621560" y="610274"/>
            <a:ext cx="2129051" cy="292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9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0376" y="673554"/>
            <a:ext cx="84889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 smtClean="0"/>
              <a:t>Урок 2. Выразительное чтение басен</a:t>
            </a:r>
            <a:endParaRPr lang="ru-RU" sz="3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4149" y="1492491"/>
            <a:ext cx="791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45910" y="3504167"/>
            <a:ext cx="805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045" y="1290720"/>
            <a:ext cx="86342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Басня </a:t>
            </a:r>
            <a:r>
              <a:rPr lang="ru-RU" sz="3200" b="1" dirty="0" smtClean="0">
                <a:solidFill>
                  <a:srgbClr val="002060"/>
                </a:solidFill>
              </a:rPr>
              <a:t>«Свинья под дубом»</a:t>
            </a:r>
            <a:endParaRPr lang="ru-RU" sz="3200" b="1" dirty="0">
              <a:solidFill>
                <a:srgbClr val="002060"/>
              </a:solidFill>
            </a:endParaRPr>
          </a:p>
          <a:p>
            <a:endParaRPr lang="ru-RU" sz="3200" i="1" dirty="0" smtClean="0"/>
          </a:p>
          <a:p>
            <a:r>
              <a:rPr lang="ru-RU" sz="3200" i="1" dirty="0" smtClean="0"/>
              <a:t>Невежда так же в ослепленье</a:t>
            </a:r>
          </a:p>
          <a:p>
            <a:r>
              <a:rPr lang="ru-RU" sz="3200" i="1" dirty="0" smtClean="0"/>
              <a:t>Бранит науки, и ученье,</a:t>
            </a:r>
          </a:p>
          <a:p>
            <a:r>
              <a:rPr lang="ru-RU" sz="3200" i="1" dirty="0" smtClean="0"/>
              <a:t>И все учёные труды,</a:t>
            </a:r>
          </a:p>
          <a:p>
            <a:r>
              <a:rPr lang="ru-RU" sz="3200" i="1" dirty="0" smtClean="0"/>
              <a:t>Не чувствуя, что он вкушает их плоды.</a:t>
            </a:r>
          </a:p>
          <a:p>
            <a:endParaRPr lang="ru-RU" sz="3200" i="1" dirty="0"/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Не рой яму другому, сам в неё попадёшь.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Нужно учиться поднимать голову, чтобы увидеть истину.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638" t="22528" r="43181" b="30831"/>
          <a:stretch/>
        </p:blipFill>
        <p:spPr>
          <a:xfrm>
            <a:off x="5781650" y="1244892"/>
            <a:ext cx="2916768" cy="200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7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0376" y="673554"/>
            <a:ext cx="84889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 smtClean="0"/>
              <a:t>Урок 3. Игра «Знатоки басен Крылова»</a:t>
            </a:r>
            <a:endParaRPr lang="ru-RU" sz="3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4149" y="1492491"/>
            <a:ext cx="791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45910" y="3504167"/>
            <a:ext cx="805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710" y="996719"/>
            <a:ext cx="863423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/>
              <a:t>Закончить строчку с моралью из басен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/>
              <a:t>Объяснить значение морали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/>
              <a:t>Назвать персонажа, которому принадлежат слова из басни</a:t>
            </a:r>
            <a:endParaRPr lang="ru-RU" sz="3200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3993" t="19107" r="15981" b="13878"/>
          <a:stretch/>
        </p:blipFill>
        <p:spPr bwMode="auto">
          <a:xfrm>
            <a:off x="2811439" y="3353232"/>
            <a:ext cx="3534770" cy="2765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306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2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0376" y="673554"/>
            <a:ext cx="8488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Посвящение в пятиклассники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4149" y="1492491"/>
            <a:ext cx="791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45910" y="3504167"/>
            <a:ext cx="805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710" y="1303564"/>
            <a:ext cx="863423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Инсценировка басни «Ворона и лисица»</a:t>
            </a: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Уж сколько раз твердили миру,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Что лесть гнусна, вредна; </a:t>
            </a:r>
          </a:p>
          <a:p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             но только всё не впрок,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И в сердце льстец всегда отыщет </a:t>
            </a:r>
          </a:p>
          <a:p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                                            уголок.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Нельзя идти на поводу тщеславия.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Только смирение может защитить </a:t>
            </a:r>
          </a:p>
          <a:p>
            <a:r>
              <a:rPr lang="ru-RU" sz="3200" i="1" dirty="0">
                <a:solidFill>
                  <a:srgbClr val="C00000"/>
                </a:solidFill>
              </a:rPr>
              <a:t>о</a:t>
            </a:r>
            <a:r>
              <a:rPr lang="ru-RU" sz="3200" i="1" dirty="0" smtClean="0">
                <a:solidFill>
                  <a:srgbClr val="C00000"/>
                </a:solidFill>
              </a:rPr>
              <a:t>т гордыни.</a:t>
            </a:r>
            <a:endParaRPr lang="ru-RU" sz="3200" i="1" dirty="0">
              <a:solidFill>
                <a:srgbClr val="C00000"/>
              </a:solidFill>
            </a:endParaRPr>
          </a:p>
          <a:p>
            <a:endParaRPr lang="ru-RU" sz="2800" dirty="0"/>
          </a:p>
        </p:txBody>
      </p:sp>
      <p:pic>
        <p:nvPicPr>
          <p:cNvPr id="8" name="Рисунок 7" descr="C:\Users\qwerty\Desktop\Новое\IMAG2067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59" t="15643" r="32009" b="3844"/>
          <a:stretch/>
        </p:blipFill>
        <p:spPr bwMode="auto">
          <a:xfrm>
            <a:off x="6659450" y="2015711"/>
            <a:ext cx="2106840" cy="29821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862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469</Words>
  <Application>Microsoft Office PowerPoint</Application>
  <PresentationFormat>Экран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</cp:lastModifiedBy>
  <cp:revision>50</cp:revision>
  <dcterms:created xsi:type="dcterms:W3CDTF">2013-11-19T05:52:05Z</dcterms:created>
  <dcterms:modified xsi:type="dcterms:W3CDTF">2019-01-15T23:12:51Z</dcterms:modified>
</cp:coreProperties>
</file>