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0" r:id="rId3"/>
    <p:sldId id="257" r:id="rId4"/>
    <p:sldId id="261" r:id="rId5"/>
    <p:sldId id="262" r:id="rId6"/>
    <p:sldId id="263" r:id="rId7"/>
    <p:sldId id="264" r:id="rId8"/>
    <p:sldId id="274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3" r:id="rId17"/>
    <p:sldId id="271" r:id="rId18"/>
    <p:sldId id="259" r:id="rId19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75"/>
      <c:rotY val="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Разделы науки о языке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cat>
            <c:strRef>
              <c:f>Лист1!$A$2:$A$6</c:f>
              <c:strCache>
                <c:ptCount val="5"/>
                <c:pt idx="0">
                  <c:v>Фонетика</c:v>
                </c:pt>
                <c:pt idx="1">
                  <c:v>Морфемика</c:v>
                </c:pt>
                <c:pt idx="2">
                  <c:v>Синтаксис</c:v>
                </c:pt>
                <c:pt idx="3">
                  <c:v>Лексика</c:v>
                </c:pt>
                <c:pt idx="4">
                  <c:v>Морфология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2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19A948-798F-490C-8D0D-62FDA95BF269}" type="datetimeFigureOut">
              <a:rPr lang="ru-RU" smtClean="0"/>
              <a:pPr>
                <a:defRPr/>
              </a:pPr>
              <a:t>12.01.2019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14816B-8D36-44E4-A604-628BFDAA9AC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723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4C533D-32B1-458B-92F8-ACC99F2A2E0C}" type="datetimeFigureOut">
              <a:rPr lang="ru-RU" smtClean="0"/>
              <a:pPr>
                <a:defRPr/>
              </a:pPr>
              <a:t>12.01.2019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759DFC-6BEC-440F-8C2A-53C67E9070A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634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388018-840D-4AFD-B7EB-ECC66E5F5DD6}" type="datetimeFigureOut">
              <a:rPr lang="ru-RU" smtClean="0"/>
              <a:pPr>
                <a:defRPr/>
              </a:pPr>
              <a:t>12.01.2019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A6DBD-FE5E-4FEF-B261-25A13AFCC17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274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997C5-1CF6-4B10-BBA3-037D788050E6}" type="datetimeFigureOut">
              <a:rPr lang="ru-RU" smtClean="0"/>
              <a:pPr>
                <a:defRPr/>
              </a:pPr>
              <a:t>12.01.2019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AD01D4-86C5-4A24-AFCB-FD9D80571EE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1177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AAC95-5AEA-4FF5-8890-E3318992AB69}" type="datetimeFigureOut">
              <a:rPr lang="ru-RU" smtClean="0"/>
              <a:pPr>
                <a:defRPr/>
              </a:pPr>
              <a:t>12.01.2019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97FDA-7EC8-43D4-8633-7928BD039D0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887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5DBBDF-3180-46EA-95D4-E75A291BC61D}" type="datetimeFigureOut">
              <a:rPr lang="ru-RU" smtClean="0"/>
              <a:pPr>
                <a:defRPr/>
              </a:pPr>
              <a:t>12.01.2019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4984E-D658-4A26-B517-4A76545102D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1917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C9804-3DFA-4A79-AD48-1466A91E63DA}" type="datetimeFigureOut">
              <a:rPr lang="ru-RU" smtClean="0"/>
              <a:pPr>
                <a:defRPr/>
              </a:pPr>
              <a:t>12.01.2019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9CEDC7-9E0A-4683-9742-711455AB9F1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5179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0D35D-E990-4A82-AB56-320499D12A6F}" type="datetimeFigureOut">
              <a:rPr lang="ru-RU" smtClean="0"/>
              <a:pPr>
                <a:defRPr/>
              </a:pPr>
              <a:t>12.01.2019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DA54E-6BE5-499A-98C3-5A16A487D80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125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4E4132-4272-4F4C-B757-802A6A10770C}" type="datetimeFigureOut">
              <a:rPr lang="ru-RU" smtClean="0"/>
              <a:pPr>
                <a:defRPr/>
              </a:pPr>
              <a:t>12.01.2019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244B1B-23E1-48A7-A4A3-19721D173B7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3747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5EBC46-17AC-4C3C-88E3-DA706E912370}" type="datetimeFigureOut">
              <a:rPr lang="ru-RU" smtClean="0"/>
              <a:pPr>
                <a:defRPr/>
              </a:pPr>
              <a:t>12.01.2019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105060-791F-4329-93E9-989FC3B96CD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689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4FF030-6F89-4055-B041-CD35671FEB83}" type="datetimeFigureOut">
              <a:rPr lang="ru-RU" smtClean="0"/>
              <a:pPr>
                <a:defRPr/>
              </a:pPr>
              <a:t>12.01.2019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62C6FE-D432-4C06-AAFD-7E3893BEF15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83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9371416-5CE6-43E1-9E36-9E522DA3C418}" type="datetimeFigureOut">
              <a:rPr lang="ru-RU" smtClean="0"/>
              <a:pPr>
                <a:defRPr/>
              </a:pPr>
              <a:t>12.01.2019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040A8DF-5D3F-482C-9135-5ECAA102748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002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fishki.net/51652-tajny-nashego-moguchego-russkogo-jazyka-14-foto.html" TargetMode="External"/><Relationship Id="rId2" Type="http://schemas.openxmlformats.org/officeDocument/2006/relationships/hyperlink" Target="http://xraniteli-azbuki.vrata-uchenosti.ru/p36aa1.html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ru.depositphotos.com/12048021/stock-illustration-feather-and-inkwell-vector.html" TargetMode="External"/><Relationship Id="rId4" Type="http://schemas.openxmlformats.org/officeDocument/2006/relationships/hyperlink" Target="http://www.microstocker.com.ua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10153" y="-117231"/>
            <a:ext cx="8440615" cy="4677507"/>
          </a:xfrm>
        </p:spPr>
        <p:txBody>
          <a:bodyPr anchor="ctr"/>
          <a:lstStyle/>
          <a:p>
            <a:r>
              <a:rPr lang="ru-RU" sz="5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Научно-исследовательская лаборатория (НИЛ) </a:t>
            </a:r>
            <a:br>
              <a:rPr lang="ru-RU" sz="5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имени Существительного</a:t>
            </a:r>
            <a:endParaRPr lang="ru-RU" sz="5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35827" y="5327467"/>
            <a:ext cx="4322126" cy="92333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r>
              <a:rPr lang="ru-RU" b="1" i="1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Игнатовская</a:t>
            </a:r>
            <a:r>
              <a:rPr lang="ru-RU" b="1" i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Наталья Геннадьевна, </a:t>
            </a:r>
            <a:r>
              <a:rPr lang="ru-RU" altLang="ru-RU" b="1" i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учитель русского языка и литературы</a:t>
            </a:r>
            <a:r>
              <a:rPr lang="en-US" altLang="ru-RU" b="1" i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altLang="ru-RU" b="1" i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МБОУ «СОШ </a:t>
            </a:r>
            <a:r>
              <a:rPr lang="ru-RU" altLang="ru-RU" b="1" i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№ 28»</a:t>
            </a:r>
            <a:r>
              <a:rPr lang="ru-RU" b="1" i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b="1" i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г. </a:t>
            </a:r>
            <a:r>
              <a:rPr lang="ru-RU" b="1" i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Магадан</a:t>
            </a:r>
            <a:endParaRPr lang="ru-RU" b="1" i="1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732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336431"/>
          </a:xfrm>
        </p:spPr>
        <p:txBody>
          <a:bodyPr anchor="ctr"/>
          <a:lstStyle/>
          <a:p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Превращение слов</a:t>
            </a:r>
            <a:endParaRPr lang="ru-RU" sz="4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97722" y="1254369"/>
            <a:ext cx="8475785" cy="4935417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ru-RU" sz="3200" dirty="0" smtClean="0"/>
              <a:t>Превратите неодушевлённые существительные в одушевлённые:</a:t>
            </a:r>
          </a:p>
          <a:p>
            <a:pPr marL="457200" indent="-457200" algn="l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ru-RU" sz="3200" dirty="0" smtClean="0"/>
              <a:t>Сила - силач</a:t>
            </a:r>
          </a:p>
          <a:p>
            <a:pPr marL="457200" indent="-457200" algn="l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ru-RU" sz="3200" dirty="0" smtClean="0"/>
              <a:t>Труба - трубач</a:t>
            </a:r>
            <a:endParaRPr lang="ru-RU" sz="3200" dirty="0"/>
          </a:p>
          <a:p>
            <a:pPr marL="457200" indent="-457200" algn="l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ru-RU" sz="3200" dirty="0" smtClean="0"/>
              <a:t>Цирк - циркач</a:t>
            </a:r>
          </a:p>
          <a:p>
            <a:pPr marL="457200" indent="-457200" algn="l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ru-RU" sz="3200" dirty="0" smtClean="0"/>
              <a:t>Камень - каменщик</a:t>
            </a:r>
          </a:p>
          <a:p>
            <a:pPr marL="457200" indent="-457200" algn="l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ru-RU" sz="3200" dirty="0" smtClean="0"/>
              <a:t>Аптека - аптекарь</a:t>
            </a:r>
          </a:p>
          <a:p>
            <a:pPr marL="457200" indent="-457200" algn="l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ru-RU" sz="3200" dirty="0" smtClean="0"/>
              <a:t>Журнал - журналист</a:t>
            </a:r>
            <a:endParaRPr lang="ru-RU" sz="3200" dirty="0" smtClean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V="1">
            <a:off x="4607169" y="2133600"/>
            <a:ext cx="263768" cy="4572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870937" y="2133600"/>
            <a:ext cx="193432" cy="4572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4926621" y="2678724"/>
            <a:ext cx="263768" cy="4572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4870937" y="3387969"/>
            <a:ext cx="263768" cy="4572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5533292" y="3985850"/>
            <a:ext cx="414702" cy="42202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5272453" y="4613033"/>
            <a:ext cx="331175" cy="45719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5799989" y="5205046"/>
            <a:ext cx="296011" cy="4572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5175737" y="2678724"/>
            <a:ext cx="193432" cy="4572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6096000" y="5205046"/>
            <a:ext cx="281354" cy="43375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5603628" y="4613033"/>
            <a:ext cx="344366" cy="45719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5947994" y="3950677"/>
            <a:ext cx="288683" cy="45720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5146425" y="3390900"/>
            <a:ext cx="193432" cy="4572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1458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336431"/>
          </a:xfrm>
        </p:spPr>
        <p:txBody>
          <a:bodyPr anchor="ctr"/>
          <a:lstStyle/>
          <a:p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Запишите собственные имена существительные</a:t>
            </a:r>
            <a:endParaRPr lang="ru-RU" sz="4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97722" y="1254369"/>
            <a:ext cx="8475785" cy="5603631"/>
          </a:xfrm>
        </p:spPr>
        <p:txBody>
          <a:bodyPr/>
          <a:lstStyle/>
          <a:p>
            <a:pPr marL="457200" indent="-457200" algn="l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ru-RU" sz="3200" dirty="0" smtClean="0"/>
              <a:t>Автор сказки «Аленький цветочек»</a:t>
            </a:r>
          </a:p>
          <a:p>
            <a:pPr marL="457200" indent="-457200" algn="l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ru-RU" sz="3200" dirty="0" smtClean="0"/>
              <a:t>Фамилия кота – героя отечественного мультфильма</a:t>
            </a:r>
          </a:p>
          <a:p>
            <a:pPr marL="457200" indent="-457200" algn="l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ru-RU" sz="3200" dirty="0" smtClean="0"/>
              <a:t>Известный русский баснописец</a:t>
            </a:r>
          </a:p>
          <a:p>
            <a:pPr marL="457200" indent="-457200" algn="l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ru-RU" sz="3200" dirty="0" smtClean="0"/>
              <a:t>Название басни, где музыканты никак не могли сыграться</a:t>
            </a:r>
          </a:p>
          <a:p>
            <a:pPr marL="457200" indent="-457200" algn="l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ru-RU" sz="3200" dirty="0" smtClean="0"/>
              <a:t>Название стихотворения М.Ю. Лермонтова, посвящено известному сражению</a:t>
            </a:r>
          </a:p>
          <a:p>
            <a:pPr marL="457200" indent="-457200" algn="l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ru-RU" sz="3200" dirty="0" smtClean="0"/>
              <a:t>Название поэмы А.С. Пушкина, начинается: «У лукоморья дуб зелёный…»</a:t>
            </a:r>
          </a:p>
          <a:p>
            <a:pPr marL="457200" indent="-457200" algn="l">
              <a:lnSpc>
                <a:spcPct val="100000"/>
              </a:lnSpc>
              <a:buFont typeface="Wingdings" panose="05000000000000000000" pitchFamily="2" charset="2"/>
              <a:buChar char="v"/>
            </a:pPr>
            <a:endParaRPr lang="ru-RU" sz="3200" dirty="0" smtClean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6613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336431"/>
          </a:xfrm>
        </p:spPr>
        <p:txBody>
          <a:bodyPr anchor="ctr"/>
          <a:lstStyle/>
          <a:p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Запишите собственные имена существительные</a:t>
            </a:r>
            <a:endParaRPr lang="ru-RU" sz="4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97722" y="2039815"/>
            <a:ext cx="8475785" cy="4818185"/>
          </a:xfrm>
        </p:spPr>
        <p:txBody>
          <a:bodyPr/>
          <a:lstStyle/>
          <a:p>
            <a:pPr algn="l">
              <a:lnSpc>
                <a:spcPct val="250000"/>
              </a:lnSpc>
            </a:pPr>
            <a:r>
              <a:rPr lang="ru-RU" sz="3200" dirty="0" smtClean="0"/>
              <a:t>С.Т. Аксаков, </a:t>
            </a:r>
            <a:r>
              <a:rPr lang="ru-RU" sz="3200" dirty="0" err="1" smtClean="0"/>
              <a:t>Матроскин</a:t>
            </a:r>
            <a:r>
              <a:rPr lang="ru-RU" sz="3200" dirty="0" smtClean="0"/>
              <a:t>, И.А. Крылов, «Квартет», «Бородино», «Руслан и Людмила».</a:t>
            </a:r>
          </a:p>
          <a:p>
            <a:pPr algn="l">
              <a:lnSpc>
                <a:spcPct val="100000"/>
              </a:lnSpc>
            </a:pPr>
            <a:endParaRPr lang="ru-RU" sz="3200" dirty="0" smtClean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1218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055077"/>
          </a:xfrm>
        </p:spPr>
        <p:txBody>
          <a:bodyPr anchor="ctr"/>
          <a:lstStyle/>
          <a:p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Проверь себя</a:t>
            </a:r>
            <a:endParaRPr lang="ru-RU" sz="4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52953" y="879231"/>
            <a:ext cx="9390185" cy="5978769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Имя существительное – это </a:t>
            </a:r>
            <a:r>
              <a:rPr lang="ru-RU" sz="3000" dirty="0" smtClean="0"/>
              <a:t>_______________,</a:t>
            </a:r>
          </a:p>
          <a:p>
            <a:pPr algn="l">
              <a:lnSpc>
                <a:spcPct val="100000"/>
              </a:lnSpc>
            </a:pPr>
            <a:r>
              <a:rPr lang="ru-RU" sz="3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которая отвечает на вопросы ____, ___и обозначает ________.</a:t>
            </a:r>
          </a:p>
          <a:p>
            <a:pPr algn="l">
              <a:lnSpc>
                <a:spcPct val="100000"/>
              </a:lnSpc>
            </a:pPr>
            <a:r>
              <a:rPr lang="ru-RU" sz="3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Имена существительные могут быть _______, ______</a:t>
            </a:r>
          </a:p>
          <a:p>
            <a:pPr algn="l">
              <a:lnSpc>
                <a:spcPct val="100000"/>
              </a:lnSpc>
            </a:pPr>
            <a:r>
              <a:rPr lang="ru-RU" sz="3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 ______ рода.</a:t>
            </a:r>
          </a:p>
          <a:p>
            <a:pPr algn="l">
              <a:lnSpc>
                <a:spcPct val="100000"/>
              </a:lnSpc>
            </a:pPr>
            <a:r>
              <a:rPr lang="ru-RU" sz="3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 1-ому склонению относятся существительные</a:t>
            </a:r>
          </a:p>
          <a:p>
            <a:pPr algn="l">
              <a:lnSpc>
                <a:spcPct val="100000"/>
              </a:lnSpc>
            </a:pPr>
            <a:r>
              <a:rPr lang="ru-RU" sz="3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_________________________, ко 2-ому - ____________, к 3-ему - _______________.</a:t>
            </a:r>
          </a:p>
          <a:p>
            <a:pPr algn="l">
              <a:lnSpc>
                <a:spcPct val="100000"/>
              </a:lnSpc>
            </a:pPr>
            <a:r>
              <a:rPr lang="ru-RU" sz="3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Имена существительные могут изменяться по _____ </a:t>
            </a:r>
          </a:p>
          <a:p>
            <a:pPr algn="l">
              <a:lnSpc>
                <a:spcPct val="100000"/>
              </a:lnSpc>
            </a:pPr>
            <a:r>
              <a:rPr lang="ru-RU" sz="3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 _______.</a:t>
            </a:r>
          </a:p>
        </p:txBody>
      </p:sp>
    </p:spTree>
    <p:extLst>
      <p:ext uri="{BB962C8B-B14F-4D97-AF65-F5344CB8AC3E}">
        <p14:creationId xmlns:p14="http://schemas.microsoft.com/office/powerpoint/2010/main" val="647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055077"/>
          </a:xfrm>
        </p:spPr>
        <p:txBody>
          <a:bodyPr anchor="ctr"/>
          <a:lstStyle/>
          <a:p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Проверь себя</a:t>
            </a:r>
            <a:endParaRPr lang="ru-RU" sz="4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52953" y="785447"/>
            <a:ext cx="9554309" cy="6072554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Имя существительное – это </a:t>
            </a:r>
            <a:r>
              <a:rPr lang="ru-RU" sz="3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 речи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l">
              <a:lnSpc>
                <a:spcPct val="100000"/>
              </a:lnSpc>
            </a:pPr>
            <a:r>
              <a:rPr lang="ru-RU" sz="3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которая отвечает на вопросы </a:t>
            </a:r>
            <a:r>
              <a:rPr lang="ru-RU" sz="3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кто? что? </a:t>
            </a:r>
            <a:r>
              <a:rPr lang="ru-RU" sz="3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 обозначает </a:t>
            </a:r>
            <a:r>
              <a:rPr lang="ru-RU" sz="3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предмет.</a:t>
            </a:r>
          </a:p>
          <a:p>
            <a:pPr algn="l">
              <a:lnSpc>
                <a:spcPct val="100000"/>
              </a:lnSpc>
            </a:pPr>
            <a:r>
              <a:rPr lang="ru-RU" sz="3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Имена существительные могут быть </a:t>
            </a:r>
            <a:r>
              <a:rPr lang="ru-RU" sz="3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мужского, женского и среднего</a:t>
            </a:r>
            <a:r>
              <a:rPr lang="ru-RU" sz="3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рода.</a:t>
            </a:r>
          </a:p>
          <a:p>
            <a:pPr algn="l">
              <a:lnSpc>
                <a:spcPct val="100000"/>
              </a:lnSpc>
            </a:pPr>
            <a:r>
              <a:rPr lang="ru-RU" sz="3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 1-ому склонению относятся существительные</a:t>
            </a:r>
          </a:p>
          <a:p>
            <a:pPr algn="l">
              <a:lnSpc>
                <a:spcPct val="100000"/>
              </a:lnSpc>
            </a:pPr>
            <a:r>
              <a:rPr lang="ru-RU" sz="3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ж. и м. р. с окончаниями на –а, -я</a:t>
            </a:r>
            <a:r>
              <a:rPr lang="ru-RU" sz="3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; ко 2-ому – </a:t>
            </a:r>
            <a:r>
              <a:rPr lang="ru-RU" sz="3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м. и ср. р. с нулевым окончанием и окончанием на –о, -е</a:t>
            </a:r>
            <a:r>
              <a:rPr lang="ru-RU" sz="3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; </a:t>
            </a:r>
          </a:p>
          <a:p>
            <a:pPr algn="l">
              <a:lnSpc>
                <a:spcPct val="100000"/>
              </a:lnSpc>
            </a:pPr>
            <a:r>
              <a:rPr lang="ru-RU" sz="3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 3-ему – </a:t>
            </a:r>
            <a:r>
              <a:rPr lang="ru-RU" sz="3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ж. р. </a:t>
            </a:r>
            <a:r>
              <a:rPr lang="ru-RU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нулевым </a:t>
            </a:r>
            <a:r>
              <a:rPr lang="ru-RU" sz="3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окончанием</a:t>
            </a:r>
            <a:r>
              <a:rPr lang="ru-RU" sz="3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</a:p>
          <a:p>
            <a:pPr algn="l">
              <a:lnSpc>
                <a:spcPct val="100000"/>
              </a:lnSpc>
            </a:pPr>
            <a:r>
              <a:rPr lang="ru-RU" sz="3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Имена существительные могут изменяться по </a:t>
            </a:r>
            <a:r>
              <a:rPr lang="ru-RU" sz="3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числам</a:t>
            </a:r>
            <a:r>
              <a:rPr lang="ru-RU" sz="3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_ </a:t>
            </a:r>
          </a:p>
          <a:p>
            <a:pPr algn="l">
              <a:lnSpc>
                <a:spcPct val="100000"/>
              </a:lnSpc>
            </a:pPr>
            <a:r>
              <a:rPr lang="ru-RU" sz="3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 </a:t>
            </a:r>
            <a:r>
              <a:rPr lang="ru-RU" sz="3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падежам</a:t>
            </a:r>
            <a:r>
              <a:rPr lang="ru-RU" sz="30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35262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664677"/>
          </a:xfrm>
        </p:spPr>
        <p:txBody>
          <a:bodyPr anchor="ctr"/>
          <a:lstStyle/>
          <a:p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</a:t>
            </a:r>
            <a:endParaRPr lang="ru-RU" sz="4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20462" y="691662"/>
            <a:ext cx="8686800" cy="5474676"/>
          </a:xfrm>
        </p:spPr>
        <p:txBody>
          <a:bodyPr/>
          <a:lstStyle/>
          <a:p>
            <a:pPr algn="l">
              <a:lnSpc>
                <a:spcPct val="100000"/>
              </a:lnSpc>
            </a:pPr>
            <a:endParaRPr lang="ru-RU" sz="3000" dirty="0" smtClean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</a:pPr>
            <a:r>
              <a:rPr lang="ru-RU" sz="3000" b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Мне понравилось …</a:t>
            </a:r>
          </a:p>
          <a:p>
            <a:pPr algn="l">
              <a:lnSpc>
                <a:spcPct val="150000"/>
              </a:lnSpc>
            </a:pPr>
            <a:r>
              <a:rPr lang="ru-RU" sz="3000" b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Я узнал (а) …</a:t>
            </a:r>
          </a:p>
          <a:p>
            <a:pPr algn="l">
              <a:lnSpc>
                <a:spcPct val="150000"/>
              </a:lnSpc>
            </a:pPr>
            <a:r>
              <a:rPr lang="ru-RU" sz="3000" b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Меня удивило …</a:t>
            </a:r>
          </a:p>
          <a:p>
            <a:pPr algn="l">
              <a:lnSpc>
                <a:spcPct val="150000"/>
              </a:lnSpc>
            </a:pPr>
            <a:r>
              <a:rPr lang="ru-RU" sz="3000" b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 меня получилось …</a:t>
            </a:r>
          </a:p>
          <a:p>
            <a:pPr algn="l">
              <a:lnSpc>
                <a:spcPct val="150000"/>
              </a:lnSpc>
            </a:pPr>
            <a:r>
              <a:rPr lang="ru-RU" sz="3000" b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Было трудно …</a:t>
            </a:r>
          </a:p>
          <a:p>
            <a:pPr algn="l">
              <a:lnSpc>
                <a:spcPct val="150000"/>
              </a:lnSpc>
            </a:pPr>
            <a:r>
              <a:rPr lang="ru-RU" sz="3000" b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Мне захотелось …</a:t>
            </a:r>
          </a:p>
          <a:p>
            <a:pPr algn="l">
              <a:lnSpc>
                <a:spcPct val="100000"/>
              </a:lnSpc>
            </a:pPr>
            <a:endParaRPr lang="ru-RU" sz="3000" dirty="0" smtClean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599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559169"/>
          </a:xfrm>
        </p:spPr>
        <p:txBody>
          <a:bodyPr anchor="ctr"/>
          <a:lstStyle/>
          <a:p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</a:t>
            </a:r>
            <a:endParaRPr lang="ru-RU" sz="4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51539" y="1723292"/>
            <a:ext cx="8686800" cy="4466492"/>
          </a:xfrm>
        </p:spPr>
        <p:txBody>
          <a:bodyPr/>
          <a:lstStyle/>
          <a:p>
            <a:pPr algn="l">
              <a:lnSpc>
                <a:spcPct val="100000"/>
              </a:lnSpc>
            </a:pPr>
            <a:endParaRPr lang="ru-RU" sz="3000" dirty="0" smtClean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32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Стр. 78 – ответить на вопросы, </a:t>
            </a:r>
          </a:p>
          <a:p>
            <a:pPr>
              <a:lnSpc>
                <a:spcPct val="150000"/>
              </a:lnSpc>
            </a:pPr>
            <a:r>
              <a:rPr lang="ru-RU" sz="32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упр. 561</a:t>
            </a:r>
          </a:p>
        </p:txBody>
      </p:sp>
    </p:spTree>
    <p:extLst>
      <p:ext uri="{BB962C8B-B14F-4D97-AF65-F5344CB8AC3E}">
        <p14:creationId xmlns:p14="http://schemas.microsoft.com/office/powerpoint/2010/main" val="402750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18280" t="9126" r="18386" b="7035"/>
          <a:stretch/>
        </p:blipFill>
        <p:spPr bwMode="auto">
          <a:xfrm>
            <a:off x="2332892" y="562709"/>
            <a:ext cx="7901354" cy="53105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58654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715247"/>
          </a:xfrm>
        </p:spPr>
        <p:txBody>
          <a:bodyPr anchor="ctr"/>
          <a:lstStyle/>
          <a:p>
            <a:r>
              <a:rPr lang="ru-RU" sz="4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создания шаблона</a:t>
            </a:r>
          </a:p>
        </p:txBody>
      </p:sp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36692" y="1715247"/>
            <a:ext cx="9144000" cy="1655762"/>
          </a:xfrm>
        </p:spPr>
        <p:txBody>
          <a:bodyPr/>
          <a:lstStyle/>
          <a:p>
            <a:pPr marL="571500" indent="-571500" algn="l">
              <a:buFont typeface="Gabriola" panose="04040605051002020D02" pitchFamily="82" charset="0"/>
              <a:buChar char="α"/>
            </a:pPr>
            <a:r>
              <a:rPr lang="en-US" sz="32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2"/>
              </a:rPr>
              <a:t>xraniteli-azbuki.vrata-uchenosti.ru</a:t>
            </a:r>
            <a:endParaRPr lang="ru-RU" sz="32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571500" indent="-571500" algn="l">
              <a:buFont typeface="Gabriola" panose="04040605051002020D02" pitchFamily="82" charset="0"/>
              <a:buChar char="α"/>
            </a:pPr>
            <a:r>
              <a:rPr lang="en-US" sz="32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3"/>
              </a:rPr>
              <a:t>fishki.net</a:t>
            </a:r>
            <a:endParaRPr lang="ru-RU" sz="3200" dirty="0" smtClean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571500" indent="-571500" algn="l">
              <a:buFont typeface="Gabriola" panose="04040605051002020D02" pitchFamily="82" charset="0"/>
              <a:buChar char="α"/>
            </a:pPr>
            <a:r>
              <a:rPr lang="en-US" sz="32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4"/>
              </a:rPr>
              <a:t>www.microstocker.com.ua</a:t>
            </a:r>
            <a:endParaRPr lang="ru-RU" sz="3200" dirty="0" smtClean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571500" indent="-571500" algn="l">
              <a:buFont typeface="Gabriola" panose="04040605051002020D02" pitchFamily="82" charset="0"/>
              <a:buChar char="α"/>
            </a:pPr>
            <a:r>
              <a:rPr lang="en-US" sz="3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5"/>
              </a:rPr>
              <a:t>ru.depositphotos.com</a:t>
            </a:r>
            <a:endParaRPr lang="ru-RU" sz="32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325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" y="0"/>
            <a:ext cx="11362544" cy="1715247"/>
          </a:xfrm>
        </p:spPr>
        <p:txBody>
          <a:bodyPr anchor="ctr"/>
          <a:lstStyle/>
          <a:p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Разделы науки о языке</a:t>
            </a:r>
            <a:endParaRPr lang="ru-RU" sz="4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8409" y="2045030"/>
            <a:ext cx="9144000" cy="1655762"/>
          </a:xfrm>
        </p:spPr>
        <p:txBody>
          <a:bodyPr/>
          <a:lstStyle/>
          <a:p>
            <a:pPr algn="just">
              <a:spcBef>
                <a:spcPct val="0"/>
              </a:spcBef>
            </a:pPr>
            <a:r>
              <a:rPr lang="ru-RU" sz="3600" dirty="0" smtClean="0">
                <a:latin typeface="Gabriola" panose="04040605051002020D02" pitchFamily="82" charset="0"/>
                <a:ea typeface="+mj-ea"/>
                <a:cs typeface="+mj-cs"/>
              </a:rPr>
              <a:t>	</a:t>
            </a:r>
            <a:endParaRPr lang="ru-RU" sz="32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941466807"/>
              </p:ext>
            </p:extLst>
          </p:nvPr>
        </p:nvGraphicFramePr>
        <p:xfrm>
          <a:off x="1617785" y="949569"/>
          <a:ext cx="9167445" cy="57325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4531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715247"/>
          </a:xfrm>
        </p:spPr>
        <p:txBody>
          <a:bodyPr anchor="ctr"/>
          <a:lstStyle/>
          <a:p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урока</a:t>
            </a:r>
            <a:endParaRPr lang="ru-RU" sz="4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44614" y="1715247"/>
            <a:ext cx="8762655" cy="4158015"/>
          </a:xfrm>
        </p:spPr>
        <p:txBody>
          <a:bodyPr/>
          <a:lstStyle/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ru-RU" sz="3200" dirty="0" smtClean="0"/>
              <a:t>повторение </a:t>
            </a:r>
            <a:r>
              <a:rPr lang="ru-RU" sz="3200" dirty="0"/>
              <a:t>и  </a:t>
            </a:r>
            <a:r>
              <a:rPr lang="ru-RU" sz="3200" dirty="0" smtClean="0"/>
              <a:t>обобщение </a:t>
            </a:r>
            <a:r>
              <a:rPr lang="ru-RU" sz="3200" dirty="0" smtClean="0"/>
              <a:t>пройденного материала </a:t>
            </a:r>
            <a:endParaRPr lang="ru-RU" sz="3200" dirty="0" smtClean="0"/>
          </a:p>
          <a:p>
            <a:pPr marL="457200" indent="-457200" algn="l">
              <a:buFont typeface="Wingdings" panose="05000000000000000000" pitchFamily="2" charset="2"/>
              <a:buChar char="Ø"/>
            </a:pPr>
            <a:endParaRPr lang="ru-RU" sz="3200" dirty="0" smtClean="0"/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ru-RU" sz="3200" dirty="0" smtClean="0"/>
              <a:t>развитие знаний о морфологических признаках имени существительного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endParaRPr lang="ru-RU" sz="3200" dirty="0" smtClean="0"/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ru-RU" sz="3200" dirty="0" smtClean="0"/>
              <a:t>воспитание уважительного отношения к русскому языку</a:t>
            </a:r>
            <a:endParaRPr lang="ru-RU" sz="3200" dirty="0" smtClean="0"/>
          </a:p>
          <a:p>
            <a:pPr marL="1028700" lvl="1" indent="-571500" algn="l">
              <a:buFont typeface="Gabriola" panose="04040605051002020D02" pitchFamily="82" charset="0"/>
              <a:buChar char="∆"/>
            </a:pPr>
            <a:endParaRPr lang="ru-RU" sz="3200" dirty="0" smtClean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5428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715247"/>
          </a:xfrm>
        </p:spPr>
        <p:txBody>
          <a:bodyPr anchor="ctr"/>
          <a:lstStyle/>
          <a:p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домашнего задания</a:t>
            </a:r>
            <a:endParaRPr lang="ru-RU" sz="4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21168" y="1486022"/>
            <a:ext cx="8762655" cy="4434131"/>
          </a:xfrm>
        </p:spPr>
        <p:txBody>
          <a:bodyPr/>
          <a:lstStyle/>
          <a:p>
            <a:pPr algn="l"/>
            <a:r>
              <a:rPr lang="ru-RU" sz="3200" dirty="0" smtClean="0"/>
              <a:t>Группы исследователей должны: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endParaRPr lang="ru-RU" sz="3200" dirty="0" smtClean="0"/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ru-RU" sz="3200" dirty="0" smtClean="0"/>
              <a:t>выбрать </a:t>
            </a:r>
            <a:r>
              <a:rPr lang="ru-RU" sz="3200" dirty="0"/>
              <a:t>лучший проект систематизации знаний об имени </a:t>
            </a:r>
            <a:r>
              <a:rPr lang="ru-RU" sz="3200" dirty="0" smtClean="0"/>
              <a:t>существительном, 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endParaRPr lang="ru-RU" sz="3200" dirty="0" smtClean="0"/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ru-RU" sz="3200" dirty="0"/>
              <a:t>нарисовать его на </a:t>
            </a:r>
            <a:r>
              <a:rPr lang="ru-RU" sz="3200" dirty="0" smtClean="0"/>
              <a:t>ватмане,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endParaRPr lang="ru-RU" sz="3200" dirty="0" smtClean="0"/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ru-RU" sz="3200" dirty="0" smtClean="0"/>
              <a:t>представить проект 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endParaRPr lang="ru-RU" sz="3200" dirty="0" smtClean="0"/>
          </a:p>
          <a:p>
            <a:pPr marL="1028700" lvl="1" indent="-571500" algn="l">
              <a:buFont typeface="Gabriola" panose="04040605051002020D02" pitchFamily="82" charset="0"/>
              <a:buChar char="∆"/>
            </a:pPr>
            <a:endParaRPr lang="ru-RU" sz="3200" dirty="0" smtClean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623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844062" y="0"/>
            <a:ext cx="9554307" cy="1715247"/>
          </a:xfrm>
        </p:spPr>
        <p:txBody>
          <a:bodyPr anchor="ctr"/>
          <a:lstStyle/>
          <a:p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Найти </a:t>
            </a:r>
            <a:r>
              <a:rPr lang="ru-RU" sz="4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постоянные и непостоянные морфологические признаки </a:t>
            </a:r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существительных </a:t>
            </a:r>
            <a:endParaRPr lang="ru-RU" sz="4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32185" y="2192216"/>
            <a:ext cx="7397262" cy="3997570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ru-RU" sz="3200" dirty="0" smtClean="0"/>
              <a:t>Работа </a:t>
            </a:r>
            <a:r>
              <a:rPr lang="ru-RU" sz="3200" dirty="0"/>
              <a:t>с </a:t>
            </a:r>
            <a:r>
              <a:rPr lang="ru-RU" sz="3200" dirty="0" smtClean="0"/>
              <a:t>карточками: найти </a:t>
            </a:r>
            <a:r>
              <a:rPr lang="ru-RU" sz="3200" dirty="0"/>
              <a:t>повторяющиеся существительные и определить, какими </a:t>
            </a:r>
            <a:r>
              <a:rPr lang="ru-RU" sz="3200" dirty="0" smtClean="0"/>
              <a:t>признаками </a:t>
            </a:r>
            <a:r>
              <a:rPr lang="ru-RU" sz="3200" dirty="0"/>
              <a:t>они отличаются </a:t>
            </a:r>
            <a:r>
              <a:rPr lang="ru-RU" sz="3200" dirty="0" smtClean="0"/>
              <a:t>(непостоянные </a:t>
            </a:r>
            <a:r>
              <a:rPr lang="ru-RU" sz="3200" dirty="0"/>
              <a:t>признаки), а какие остаются неизменными (постоянные признаки</a:t>
            </a:r>
            <a:r>
              <a:rPr lang="ru-RU" sz="3200" dirty="0" smtClean="0"/>
              <a:t>)</a:t>
            </a:r>
          </a:p>
          <a:p>
            <a:pPr lvl="1" algn="l"/>
            <a:endParaRPr lang="ru-RU" sz="3200" dirty="0" smtClean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51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715247"/>
          </a:xfrm>
        </p:spPr>
        <p:txBody>
          <a:bodyPr anchor="ctr"/>
          <a:lstStyle/>
          <a:p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карточками</a:t>
            </a:r>
            <a:endParaRPr lang="ru-RU" sz="4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999" y="1477108"/>
            <a:ext cx="9566031" cy="4911969"/>
          </a:xfrm>
        </p:spPr>
        <p:txBody>
          <a:bodyPr/>
          <a:lstStyle/>
          <a:p>
            <a:r>
              <a:rPr lang="ru-RU" sz="3200" b="1" dirty="0"/>
              <a:t>№ </a:t>
            </a:r>
            <a:r>
              <a:rPr lang="ru-RU" sz="3200" b="1" dirty="0" smtClean="0"/>
              <a:t>1:</a:t>
            </a:r>
            <a:r>
              <a:rPr lang="ru-RU" sz="3200" dirty="0" smtClean="0"/>
              <a:t> </a:t>
            </a:r>
            <a:r>
              <a:rPr lang="ru-RU" sz="3200" dirty="0"/>
              <a:t>Я в весеннем лесу пил берёзовый сок. Кедровые леса Сибири – это особый таёжный мир</a:t>
            </a:r>
            <a:r>
              <a:rPr lang="ru-RU" sz="3200" dirty="0" smtClean="0"/>
              <a:t>.</a:t>
            </a:r>
          </a:p>
          <a:p>
            <a:endParaRPr lang="ru-RU" sz="3200" dirty="0"/>
          </a:p>
          <a:p>
            <a:r>
              <a:rPr lang="ru-RU" sz="3200" b="1" dirty="0"/>
              <a:t>№ </a:t>
            </a:r>
            <a:r>
              <a:rPr lang="ru-RU" sz="3200" b="1" dirty="0" smtClean="0"/>
              <a:t>2:</a:t>
            </a:r>
            <a:r>
              <a:rPr lang="ru-RU" sz="3200" dirty="0" smtClean="0"/>
              <a:t> </a:t>
            </a:r>
            <a:r>
              <a:rPr lang="ru-RU" sz="3200" dirty="0"/>
              <a:t>Обычной ромашке было суждено стать символом дня семьи, любви и верности. Ромашки расцветают в июне и цветут почти всё лето. </a:t>
            </a:r>
            <a:endParaRPr lang="ru-RU" sz="3200" dirty="0" smtClean="0"/>
          </a:p>
          <a:p>
            <a:endParaRPr lang="ru-RU" sz="3200" dirty="0" smtClean="0"/>
          </a:p>
          <a:p>
            <a:r>
              <a:rPr lang="ru-RU" sz="3200" b="1" dirty="0" smtClean="0"/>
              <a:t>№ </a:t>
            </a:r>
            <a:r>
              <a:rPr lang="ru-RU" sz="3200" b="1" dirty="0"/>
              <a:t>3</a:t>
            </a:r>
            <a:r>
              <a:rPr lang="ru-RU" sz="3200" dirty="0"/>
              <a:t> – Красавицей русских лесов называют люди березу. В Красную книгу занесены четыре вида дальневосточных берез.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endParaRPr lang="ru-RU" sz="3200" dirty="0" smtClean="0"/>
          </a:p>
          <a:p>
            <a:pPr marL="1028700" lvl="1" indent="-571500" algn="l">
              <a:buFont typeface="Gabriola" panose="04040605051002020D02" pitchFamily="82" charset="0"/>
              <a:buChar char="∆"/>
            </a:pPr>
            <a:endParaRPr lang="ru-RU" sz="3200" dirty="0" smtClean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060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336431"/>
          </a:xfrm>
        </p:spPr>
        <p:txBody>
          <a:bodyPr anchor="ctr"/>
          <a:lstStyle/>
          <a:p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имени существительного</a:t>
            </a:r>
            <a:endParaRPr lang="ru-RU" sz="4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2"/>
          <a:srcRect l="23962" t="22723" r="24646" b="17922"/>
          <a:stretch/>
        </p:blipFill>
        <p:spPr bwMode="auto">
          <a:xfrm>
            <a:off x="2262554" y="1078523"/>
            <a:ext cx="8299938" cy="52636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24446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336431"/>
          </a:xfrm>
        </p:spPr>
        <p:txBody>
          <a:bodyPr anchor="ctr"/>
          <a:lstStyle/>
          <a:p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Разминка для глаз</a:t>
            </a:r>
            <a:endParaRPr lang="ru-RU" sz="4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Улыбающееся лицо 1"/>
          <p:cNvSpPr/>
          <p:nvPr/>
        </p:nvSpPr>
        <p:spPr>
          <a:xfrm>
            <a:off x="4865078" y="2274276"/>
            <a:ext cx="2930768" cy="2672862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42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336431"/>
          </a:xfrm>
        </p:spPr>
        <p:txBody>
          <a:bodyPr anchor="ctr"/>
          <a:lstStyle/>
          <a:p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Превращение слов</a:t>
            </a:r>
            <a:endParaRPr lang="ru-RU" sz="4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97722" y="1254369"/>
            <a:ext cx="8475785" cy="4935417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ru-RU" sz="3200" dirty="0" smtClean="0"/>
              <a:t>Превратите неодушевлённые существительные в одушевлённые:</a:t>
            </a:r>
          </a:p>
          <a:p>
            <a:pPr marL="457200" indent="-457200" algn="l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ru-RU" sz="3200" dirty="0" smtClean="0"/>
              <a:t>сила</a:t>
            </a:r>
          </a:p>
          <a:p>
            <a:pPr marL="457200" indent="-457200" algn="l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ru-RU" sz="3200" dirty="0" smtClean="0"/>
              <a:t>труба</a:t>
            </a:r>
            <a:endParaRPr lang="ru-RU" sz="3200" dirty="0"/>
          </a:p>
          <a:p>
            <a:pPr marL="457200" indent="-457200" algn="l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ru-RU" sz="3200" dirty="0" smtClean="0"/>
              <a:t>цирк</a:t>
            </a:r>
          </a:p>
          <a:p>
            <a:pPr marL="457200" indent="-457200" algn="l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ru-RU" sz="3200" dirty="0" smtClean="0"/>
              <a:t>камень</a:t>
            </a:r>
          </a:p>
          <a:p>
            <a:pPr marL="457200" indent="-457200" algn="l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ru-RU" sz="3200" dirty="0" smtClean="0"/>
              <a:t>аптека</a:t>
            </a:r>
          </a:p>
          <a:p>
            <a:pPr marL="457200" indent="-457200" algn="l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ru-RU" sz="3200" dirty="0" smtClean="0"/>
              <a:t>журнал</a:t>
            </a:r>
            <a:endParaRPr lang="ru-RU" sz="3200" dirty="0" smtClean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607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uss_lang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Шаблон презентации «Алфавит...».pptx" id="{715BB152-06A0-4290-A63E-585511E1A114}" vid="{124FC6E8-894F-4591-8F3F-C4585BFA396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Имя существительное</Template>
  <TotalTime>136</TotalTime>
  <Words>481</Words>
  <Application>Microsoft Office PowerPoint</Application>
  <PresentationFormat>Широкоэкранный</PresentationFormat>
  <Paragraphs>88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Gabriola</vt:lpstr>
      <vt:lpstr>Times New Roman</vt:lpstr>
      <vt:lpstr>Wingdings</vt:lpstr>
      <vt:lpstr>Russ_lang</vt:lpstr>
      <vt:lpstr>Научно-исследовательская лаборатория (НИЛ)  имени Существительного</vt:lpstr>
      <vt:lpstr>Разделы науки о языке</vt:lpstr>
      <vt:lpstr>Цели урока</vt:lpstr>
      <vt:lpstr>Проверка домашнего задания</vt:lpstr>
      <vt:lpstr>Найти постоянные и непостоянные морфологические признаки существительных </vt:lpstr>
      <vt:lpstr>Работа с карточками</vt:lpstr>
      <vt:lpstr>Признаки имени существительного</vt:lpstr>
      <vt:lpstr>Разминка для глаз</vt:lpstr>
      <vt:lpstr>Превращение слов</vt:lpstr>
      <vt:lpstr>Превращение слов</vt:lpstr>
      <vt:lpstr>Запишите собственные имена существительные</vt:lpstr>
      <vt:lpstr>Запишите собственные имена существительные</vt:lpstr>
      <vt:lpstr>Проверь себя</vt:lpstr>
      <vt:lpstr>Проверь себя</vt:lpstr>
      <vt:lpstr>Рефлексия</vt:lpstr>
      <vt:lpstr>Домашнее задание</vt:lpstr>
      <vt:lpstr>Презентация PowerPoint</vt:lpstr>
      <vt:lpstr>Источники создания шаблона</vt:lpstr>
    </vt:vector>
  </TitlesOfParts>
  <Company>DNS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Научно-исследовательская лаборатория (НИЛ)  имени Существительного</dc:title>
  <dc:creator>Наталья</dc:creator>
  <cp:lastModifiedBy>Наталья</cp:lastModifiedBy>
  <cp:revision>14</cp:revision>
  <dcterms:created xsi:type="dcterms:W3CDTF">2016-03-13T12:23:56Z</dcterms:created>
  <dcterms:modified xsi:type="dcterms:W3CDTF">2019-01-12T00:52:56Z</dcterms:modified>
</cp:coreProperties>
</file>